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1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AA"/>
    <a:srgbClr val="007879"/>
    <a:srgbClr val="00A779"/>
    <a:srgbClr val="78A9AA"/>
    <a:srgbClr val="407742"/>
    <a:srgbClr val="78A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876"/>
    <p:restoredTop sz="91507"/>
  </p:normalViewPr>
  <p:slideViewPr>
    <p:cSldViewPr snapToGrid="0">
      <p:cViewPr varScale="1">
        <p:scale>
          <a:sx n="116" d="100"/>
          <a:sy n="116" d="100"/>
        </p:scale>
        <p:origin x="8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31C08-03AB-BE4E-918B-624D1D7823F5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0A191-B76F-B447-9F34-6F837393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8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0A191-B76F-B447-9F34-6F837393D0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57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B671-B619-ED7E-C4E7-86C347CE5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71FA1-6BB4-ED15-2E83-9C83DC18F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75F2C-188A-7EF3-F1AA-71D871C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08C32-E558-8B09-685A-ABC4D368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0C4EA-14FC-3D10-65F4-FBF6E95D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1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6C81-F43A-5787-D2C3-8E51F4A0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C058A-EB26-9520-1A0E-1B4786366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6A988-D4B9-5AFC-7804-FEA69D4A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5094E-C50B-9463-5D2D-062E5BAA6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34FA-3FCE-F12C-0896-2B7FBD89F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6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5A15F2-805B-F1FD-C79D-AA02C96256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F8942-26AA-018B-7287-4AF6D78E8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2F774-0E3E-3A03-0A54-8D33B0B8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54E90-CC24-BB00-D31F-78317281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57D27-CA7B-DD13-339B-242CF384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0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9EAD7-939E-478C-1186-256EEEB1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CAE6A-D3DE-3D71-7431-C52F5DB4D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7C96D-7BF1-2FDD-AD64-5A9A0559A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BD4DE-1032-AEA8-2A73-67CE21BC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AFA92-5678-0149-9ACF-C77CBF2B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9F6F3-2769-3B12-7A65-30BF83140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F9968-A172-A8C8-6B95-CE0F1A66C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FB1B6-351C-CECB-727D-787A74C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465EF-9DEA-FA65-DF42-D2B6B49C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E9D27-E262-4052-DCAD-BEE88AE5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8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F11C-FE02-53CF-4AEE-E09EB8AB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91B84-EA89-1A54-32E0-CE9110B77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81E9B4-D1A0-EDCB-383E-09015294B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59C41-A4AB-096D-CEDA-617A2B68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550E8-453C-6BFB-C55F-E3187CE2A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6AEE5-ADFA-64DD-E536-CA0E245C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25F7D-51DA-CCB3-C230-B71579815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8A8BD-A761-023F-5BD8-5D0FDDC17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9CBA7-2ADA-9754-8051-5807A84BD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029AAB-6F9C-1057-6919-F3A1713C2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B8496-C2FD-954D-4787-CD277B4EF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1B600D-ECDF-B88C-D159-48C00BF1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AA0DB-6245-9784-77D6-A0B9535D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8B9804-7F6F-CE00-12C5-571F48F3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6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DFEE-249E-FC38-F489-B22241235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F21D5-DBF2-C034-F1ED-68B62133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A8F579-2B37-F389-FACD-72C79D91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DD2F9-FAED-43A7-910B-C65C1935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CFE5C7-EE0C-B479-04C8-A2CFBA853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D370D-C54B-15F8-8A94-F8AC5BA2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5A79E-89B8-7256-C2ED-C484AAC5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9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C93E-F5EB-3197-7334-341628196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CDFF-82B8-DA64-DA01-5E3C0BBB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34528-E0C6-B87F-A39F-F460DE2E4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5C4DE-08EE-63B8-FFC5-E2B55DEE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0D282-E505-A24D-951C-D0CFE919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57AE9-F41B-77E7-594E-9D7050C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7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C7A6B-4BDB-39E0-BDFD-CD3ACBC2A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DB1BF-570A-B4E8-CC3F-F9A21DCBF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64B71-FC90-F6C7-0524-B3F7DC17B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8B5B6-3F7C-1205-55F5-7F8A0820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C5EB7-DD88-1A45-30BB-76EFFBB9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C3A58-AF17-317B-DA44-B57919E5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0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FF98A-A6CD-59B0-87A4-277D694C4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9E8D2-E492-D38E-6886-94BD2BF31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04858-DA62-246E-1052-4E39860CD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052AE-C312-6500-05E6-BD5E53710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28CD2-9D50-D7F6-5BBD-0DAEF1B84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1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pload.wikimedia.org/wikipedia/commons/c/cf/A_large_blank_world_map_with_oceans_marked_in_blue.PNG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095942-31E0-DE5D-388A-6A7D33F93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223" y="202586"/>
            <a:ext cx="4736196" cy="1200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6D12A7-F096-764B-2588-6B24CE06D697}"/>
              </a:ext>
            </a:extLst>
          </p:cNvPr>
          <p:cNvSpPr txBox="1"/>
          <p:nvPr/>
        </p:nvSpPr>
        <p:spPr>
          <a:xfrm>
            <a:off x="5395338" y="202586"/>
            <a:ext cx="6580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200" dirty="0"/>
              <a:t>13</a:t>
            </a:r>
            <a:r>
              <a:rPr lang="en-US" sz="4200" baseline="30000" dirty="0"/>
              <a:t>th</a:t>
            </a:r>
            <a:r>
              <a:rPr lang="en-US" sz="4200" dirty="0"/>
              <a:t> Annual COVADIS Summit</a:t>
            </a:r>
          </a:p>
          <a:p>
            <a:pPr algn="r"/>
            <a:r>
              <a:rPr lang="en-US" sz="2400" dirty="0"/>
              <a:t>Tuesday 2</a:t>
            </a:r>
            <a:r>
              <a:rPr lang="en-US" sz="2400" baseline="30000" dirty="0"/>
              <a:t>nd</a:t>
            </a:r>
            <a:r>
              <a:rPr lang="en-US" sz="2400" dirty="0"/>
              <a:t> September 2025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2D2CB2-9E41-BFC3-8015-4228DF89EB50}"/>
              </a:ext>
            </a:extLst>
          </p:cNvPr>
          <p:cNvSpPr txBox="1"/>
          <p:nvPr/>
        </p:nvSpPr>
        <p:spPr>
          <a:xfrm>
            <a:off x="9483413" y="6457487"/>
            <a:ext cx="2492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AU" dirty="0" err="1">
                <a:solidFill>
                  <a:srgbClr val="0563C2"/>
                </a:solidFill>
                <a:effectLst/>
                <a:latin typeface="Helvetica" pitchFamily="2" charset="0"/>
              </a:rPr>
              <a:t>covadis.online</a:t>
            </a:r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0E39D4-D76E-D2DD-DC21-614151CE1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001117"/>
              </p:ext>
            </p:extLst>
          </p:nvPr>
        </p:nvGraphicFramePr>
        <p:xfrm>
          <a:off x="721180" y="1402916"/>
          <a:ext cx="11021568" cy="49515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1402">
                  <a:extLst>
                    <a:ext uri="{9D8B030D-6E8A-4147-A177-3AD203B41FA5}">
                      <a16:colId xmlns:a16="http://schemas.microsoft.com/office/drawing/2014/main" val="397364744"/>
                    </a:ext>
                  </a:extLst>
                </a:gridCol>
                <a:gridCol w="7388198">
                  <a:extLst>
                    <a:ext uri="{9D8B030D-6E8A-4147-A177-3AD203B41FA5}">
                      <a16:colId xmlns:a16="http://schemas.microsoft.com/office/drawing/2014/main" val="1665554594"/>
                    </a:ext>
                  </a:extLst>
                </a:gridCol>
                <a:gridCol w="2791968">
                  <a:extLst>
                    <a:ext uri="{9D8B030D-6E8A-4147-A177-3AD203B41FA5}">
                      <a16:colId xmlns:a16="http://schemas.microsoft.com/office/drawing/2014/main" val="3808776059"/>
                    </a:ext>
                  </a:extLst>
                </a:gridCol>
              </a:tblGrid>
              <a:tr h="501417">
                <a:tc gridSpan="3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1. National Network Updates                                                                                     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Janet Wei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(USA)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, Chris Zeitz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(AU)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A8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7723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0830</a:t>
                      </a: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Microvascular Network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Nathaniel Smilowitz (USA)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612502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0837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 Microvascular Dysfunction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Colin Berry (UK)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019684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0844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Spanish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Rumiz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(ES)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589285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0851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NetherLands</a:t>
                      </a: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Coronary vasomotor Function Testing (NL-CFT)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 Damman (NL)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258548"/>
                  </a:ext>
                </a:extLst>
              </a:tr>
              <a:tr h="380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0858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CMD Registries in Japan (J-CMD) and Worldwide (Inter-CMD)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Hiroaki Shimokawa (JP)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889080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0905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Italian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Antonello Leone (IT)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502646"/>
                  </a:ext>
                </a:extLst>
              </a:tr>
              <a:tr h="372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0912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CSANZ Coronary Vasomotor Dysfunction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 Zeitz (AU)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008695"/>
                  </a:ext>
                </a:extLst>
              </a:tr>
              <a:tr h="349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0919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Canadian INOCA Physiology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Erick </a:t>
                      </a:r>
                      <a:r>
                        <a:rPr lang="en-GB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Schampaert</a:t>
                      </a: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(CA)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00436"/>
                  </a:ext>
                </a:extLst>
              </a:tr>
              <a:tr h="42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0926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Czech Registry (</a:t>
                      </a:r>
                      <a:r>
                        <a:rPr lang="en-GB" sz="18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CoroPhys</a:t>
                      </a: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-CZECH)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Petr Kala (CZ)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53719885"/>
                  </a:ext>
                </a:extLst>
              </a:tr>
              <a:tr h="400231">
                <a:tc>
                  <a:txBody>
                    <a:bodyPr/>
                    <a:lstStyle/>
                    <a:p>
                      <a:r>
                        <a:rPr lang="en-US" dirty="0"/>
                        <a:t>0934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How can the National Networks and COVADIS collaborate?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Panel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651502"/>
                  </a:ext>
                </a:extLst>
              </a:tr>
              <a:tr h="46927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1030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Coffee Break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739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83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24B159D7-5B1E-633A-17F9-F014283756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4" r="4998" b="5861"/>
          <a:stretch>
            <a:fillRect/>
          </a:stretch>
        </p:blipFill>
        <p:spPr bwMode="auto">
          <a:xfrm>
            <a:off x="729206" y="863600"/>
            <a:ext cx="10949649" cy="592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F47FE7-59F2-1D6A-96E4-4AD30E981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986"/>
            <a:ext cx="10515600" cy="72661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A8AA"/>
                </a:solidFill>
              </a:rPr>
              <a:t>The Coronary Vasomotor National Networks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B1AAF6-F4EE-BE8E-BE36-2F6694FD0787}"/>
              </a:ext>
            </a:extLst>
          </p:cNvPr>
          <p:cNvSpPr txBox="1"/>
          <p:nvPr/>
        </p:nvSpPr>
        <p:spPr>
          <a:xfrm>
            <a:off x="1946853" y="2194974"/>
            <a:ext cx="127740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Microvascular </a:t>
            </a:r>
          </a:p>
          <a:p>
            <a:pPr algn="ctr"/>
            <a:r>
              <a:rPr lang="en-US" sz="1400" b="1" i="1" dirty="0"/>
              <a:t>Network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D108F7-59A9-869B-90F0-D6AD917B78F8}"/>
              </a:ext>
            </a:extLst>
          </p:cNvPr>
          <p:cNvSpPr txBox="1"/>
          <p:nvPr/>
        </p:nvSpPr>
        <p:spPr>
          <a:xfrm>
            <a:off x="2075625" y="1498667"/>
            <a:ext cx="15251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Canadian INOCA </a:t>
            </a:r>
          </a:p>
          <a:p>
            <a:pPr algn="ctr"/>
            <a:r>
              <a:rPr lang="en-US" sz="1400" b="1" i="1" dirty="0"/>
              <a:t>Physiology </a:t>
            </a:r>
            <a:r>
              <a:rPr lang="en-US" sz="1400" b="1" i="1" dirty="0" err="1"/>
              <a:t>Wk</a:t>
            </a:r>
            <a:r>
              <a:rPr lang="en-US" sz="1400" b="1" i="1" dirty="0"/>
              <a:t> </a:t>
            </a:r>
            <a:r>
              <a:rPr lang="en-US" sz="1400" b="1" i="1" dirty="0" err="1"/>
              <a:t>Gp</a:t>
            </a:r>
            <a:endParaRPr lang="en-US" sz="1400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FE7E3D-3787-05EF-22EC-820773752918}"/>
              </a:ext>
            </a:extLst>
          </p:cNvPr>
          <p:cNvSpPr txBox="1"/>
          <p:nvPr/>
        </p:nvSpPr>
        <p:spPr>
          <a:xfrm>
            <a:off x="4169604" y="1258547"/>
            <a:ext cx="1571556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UK Microvascular</a:t>
            </a:r>
          </a:p>
          <a:p>
            <a:pPr algn="ctr"/>
            <a:r>
              <a:rPr lang="en-US" sz="1400" b="1" i="1" dirty="0"/>
              <a:t>Dysfunction</a:t>
            </a:r>
          </a:p>
          <a:p>
            <a:pPr algn="ctr"/>
            <a:r>
              <a:rPr lang="en-US" sz="1400" b="1" i="1" dirty="0"/>
              <a:t> </a:t>
            </a:r>
            <a:r>
              <a:rPr lang="en-US" sz="1400" b="1" i="1" dirty="0" err="1"/>
              <a:t>Wk</a:t>
            </a:r>
            <a:r>
              <a:rPr lang="en-US" sz="1400" b="1" i="1" dirty="0"/>
              <a:t> </a:t>
            </a:r>
            <a:r>
              <a:rPr lang="en-US" sz="1400" b="1" i="1" dirty="0" err="1"/>
              <a:t>Gp</a:t>
            </a:r>
            <a:endParaRPr lang="en-US" sz="1400" b="1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EACB2-2E47-6175-5368-09270B42D1B8}"/>
              </a:ext>
            </a:extLst>
          </p:cNvPr>
          <p:cNvSpPr txBox="1"/>
          <p:nvPr/>
        </p:nvSpPr>
        <p:spPr>
          <a:xfrm>
            <a:off x="4843352" y="2217586"/>
            <a:ext cx="80182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Spanish </a:t>
            </a:r>
          </a:p>
          <a:p>
            <a:pPr algn="ctr"/>
            <a:r>
              <a:rPr lang="en-US" sz="1400" b="1" i="1" dirty="0"/>
              <a:t>Registry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7858C-CAB4-CC31-02D5-0E08F7A0CBC0}"/>
              </a:ext>
            </a:extLst>
          </p:cNvPr>
          <p:cNvSpPr txBox="1"/>
          <p:nvPr/>
        </p:nvSpPr>
        <p:spPr>
          <a:xfrm>
            <a:off x="5808922" y="2366543"/>
            <a:ext cx="79021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Italian </a:t>
            </a:r>
          </a:p>
          <a:p>
            <a:pPr algn="ctr"/>
            <a:r>
              <a:rPr lang="en-US" sz="1400" b="1" i="1" dirty="0"/>
              <a:t>Registry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7DA413-E1C8-4EC5-FC44-65E950958757}"/>
              </a:ext>
            </a:extLst>
          </p:cNvPr>
          <p:cNvSpPr txBox="1"/>
          <p:nvPr/>
        </p:nvSpPr>
        <p:spPr>
          <a:xfrm>
            <a:off x="5958210" y="1443214"/>
            <a:ext cx="2720809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Netherlands Coronary Vasomotor </a:t>
            </a:r>
          </a:p>
          <a:p>
            <a:pPr algn="ctr"/>
            <a:r>
              <a:rPr lang="en-US" sz="1400" b="1" i="1" dirty="0"/>
              <a:t>Function Testing Registry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1E78E4-2BED-93B1-C0F7-DD3C1469E2B3}"/>
              </a:ext>
            </a:extLst>
          </p:cNvPr>
          <p:cNvSpPr txBox="1"/>
          <p:nvPr/>
        </p:nvSpPr>
        <p:spPr>
          <a:xfrm>
            <a:off x="6068657" y="1997211"/>
            <a:ext cx="12499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Czech Registry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712158-D42A-D629-90E8-2B4DA5B92CBB}"/>
              </a:ext>
            </a:extLst>
          </p:cNvPr>
          <p:cNvSpPr txBox="1"/>
          <p:nvPr/>
        </p:nvSpPr>
        <p:spPr>
          <a:xfrm>
            <a:off x="9544361" y="4917182"/>
            <a:ext cx="20415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Cardiac Society of </a:t>
            </a:r>
          </a:p>
          <a:p>
            <a:pPr algn="ctr"/>
            <a:r>
              <a:rPr lang="en-US" sz="1400" b="1" i="1" dirty="0"/>
              <a:t>Australia &amp; New Zealand</a:t>
            </a:r>
          </a:p>
          <a:p>
            <a:pPr algn="ctr"/>
            <a:r>
              <a:rPr lang="en-US" sz="1400" b="1" i="1" dirty="0"/>
              <a:t>Coronary Vasomotor </a:t>
            </a:r>
          </a:p>
          <a:p>
            <a:pPr algn="ctr"/>
            <a:r>
              <a:rPr lang="en-US" sz="1400" b="1" i="1" dirty="0"/>
              <a:t>Dysfunction </a:t>
            </a:r>
            <a:r>
              <a:rPr lang="en-US" sz="1400" b="1" i="1" dirty="0" err="1"/>
              <a:t>Wk</a:t>
            </a:r>
            <a:r>
              <a:rPr lang="en-US" sz="1400" b="1" i="1" dirty="0"/>
              <a:t> </a:t>
            </a:r>
            <a:r>
              <a:rPr lang="en-US" sz="1400" b="1" i="1" dirty="0" err="1"/>
              <a:t>Gp</a:t>
            </a:r>
            <a:r>
              <a:rPr lang="en-US" sz="1400" b="1" i="1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C7C628-0014-2E27-9291-D9D5F6EF4AA4}"/>
              </a:ext>
            </a:extLst>
          </p:cNvPr>
          <p:cNvSpPr txBox="1"/>
          <p:nvPr/>
        </p:nvSpPr>
        <p:spPr>
          <a:xfrm>
            <a:off x="9677874" y="2424074"/>
            <a:ext cx="135325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Japanese CMD  </a:t>
            </a:r>
          </a:p>
          <a:p>
            <a:pPr algn="ctr"/>
            <a:r>
              <a:rPr lang="en-US" sz="1400" b="1" i="1" dirty="0"/>
              <a:t>Registry</a:t>
            </a:r>
          </a:p>
        </p:txBody>
      </p:sp>
    </p:spTree>
    <p:extLst>
      <p:ext uri="{BB962C8B-B14F-4D97-AF65-F5344CB8AC3E}">
        <p14:creationId xmlns:p14="http://schemas.microsoft.com/office/powerpoint/2010/main" val="286598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99FA-44CF-69F1-BAAB-01C8719FE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165101"/>
            <a:ext cx="11531600" cy="9398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A8AA"/>
                </a:solidFill>
              </a:rPr>
              <a:t>Potential National Networks-COVADIS Collaborations</a:t>
            </a:r>
            <a:endParaRPr lang="en-US" sz="4000" dirty="0">
              <a:solidFill>
                <a:srgbClr val="00A8A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955B6-0BB8-8747-86EA-093433164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60100" cy="49577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Functional Coronary Angiography</a:t>
            </a:r>
          </a:p>
          <a:p>
            <a:pPr marL="765175" lvl="1" indent="-319088">
              <a:buFont typeface="Wingdings" pitchFamily="2" charset="2"/>
              <a:buChar char="Ø"/>
            </a:pPr>
            <a:r>
              <a:rPr lang="en-US" dirty="0"/>
              <a:t>Global Functional Coronary Angiogram Survey</a:t>
            </a:r>
          </a:p>
          <a:p>
            <a:pPr marL="765175" lvl="1" indent="-319088">
              <a:buFont typeface="Wingdings" pitchFamily="2" charset="2"/>
              <a:buChar char="Ø"/>
            </a:pPr>
            <a:r>
              <a:rPr lang="en-US" dirty="0"/>
              <a:t>Functional Coronary Angiography Forum </a:t>
            </a:r>
          </a:p>
          <a:p>
            <a:pPr marL="765175" lvl="1" indent="-319088">
              <a:buFont typeface="Wingdings" pitchFamily="2" charset="2"/>
              <a:buChar char="Ø"/>
            </a:pPr>
            <a:r>
              <a:rPr lang="en-US" dirty="0"/>
              <a:t>Universal Position Paper on Functional Coronary Angiography</a:t>
            </a:r>
          </a:p>
          <a:p>
            <a:r>
              <a:rPr lang="en-US" dirty="0">
                <a:solidFill>
                  <a:srgbClr val="0070C0"/>
                </a:solidFill>
              </a:rPr>
              <a:t>COVADIS Website Resources </a:t>
            </a:r>
          </a:p>
          <a:p>
            <a:pPr marL="720725" lvl="1" indent="-274638">
              <a:buFont typeface="Wingdings" pitchFamily="2" charset="2"/>
              <a:buChar char="Ø"/>
            </a:pPr>
            <a:r>
              <a:rPr lang="en-US" dirty="0"/>
              <a:t>National Network links</a:t>
            </a:r>
          </a:p>
          <a:p>
            <a:pPr marL="720725" lvl="1" indent="-274638">
              <a:buFont typeface="Wingdings" pitchFamily="2" charset="2"/>
              <a:buChar char="Ø"/>
            </a:pPr>
            <a:r>
              <a:rPr lang="en-US" dirty="0"/>
              <a:t>Publications</a:t>
            </a:r>
          </a:p>
          <a:p>
            <a:r>
              <a:rPr lang="en-US" dirty="0">
                <a:solidFill>
                  <a:srgbClr val="0070C0"/>
                </a:solidFill>
              </a:rPr>
              <a:t>Coronary Vasomotor Dysfunction Research Forum</a:t>
            </a:r>
          </a:p>
          <a:p>
            <a:pPr marL="720725" lvl="1" indent="-320675">
              <a:buFont typeface="Wingdings" pitchFamily="2" charset="2"/>
              <a:buChar char="Ø"/>
            </a:pPr>
            <a:r>
              <a:rPr lang="en-US" dirty="0"/>
              <a:t>Virtual vs Post-major meeting</a:t>
            </a:r>
          </a:p>
          <a:p>
            <a:r>
              <a:rPr lang="en-US" dirty="0">
                <a:solidFill>
                  <a:srgbClr val="0070C0"/>
                </a:solidFill>
              </a:rPr>
              <a:t>ANOCA / INOCA Clinical Trial Registry</a:t>
            </a:r>
          </a:p>
          <a:p>
            <a:pPr marL="720725" lvl="1" indent="-355600">
              <a:buFont typeface="Wingdings" pitchFamily="2" charset="2"/>
              <a:buChar char="Ø"/>
            </a:pPr>
            <a:r>
              <a:rPr lang="en-US" dirty="0"/>
              <a:t>Facilitate patient recruitment</a:t>
            </a:r>
          </a:p>
        </p:txBody>
      </p:sp>
    </p:spTree>
    <p:extLst>
      <p:ext uri="{BB962C8B-B14F-4D97-AF65-F5344CB8AC3E}">
        <p14:creationId xmlns:p14="http://schemas.microsoft.com/office/powerpoint/2010/main" val="159282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240</Words>
  <Application>Microsoft Macintosh PowerPoint</Application>
  <PresentationFormat>Widescreen</PresentationFormat>
  <Paragraphs>70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Helvetica</vt:lpstr>
      <vt:lpstr>Symbol</vt:lpstr>
      <vt:lpstr>Wingdings</vt:lpstr>
      <vt:lpstr>Office Theme</vt:lpstr>
      <vt:lpstr>PowerPoint Presentation</vt:lpstr>
      <vt:lpstr>The Coronary Vasomotor National Networks</vt:lpstr>
      <vt:lpstr>Potential National Networks-COVADIS Collaborations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John Beltrame</dc:creator>
  <cp:lastModifiedBy>John Beltrame</cp:lastModifiedBy>
  <cp:revision>18</cp:revision>
  <dcterms:created xsi:type="dcterms:W3CDTF">2023-08-19T23:26:44Z</dcterms:created>
  <dcterms:modified xsi:type="dcterms:W3CDTF">2025-08-26T22:37:56Z</dcterms:modified>
</cp:coreProperties>
</file>